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6" r:id="rId3"/>
    <p:sldId id="277" r:id="rId4"/>
    <p:sldId id="257" r:id="rId5"/>
    <p:sldId id="280" r:id="rId6"/>
    <p:sldId id="281" r:id="rId7"/>
    <p:sldId id="268" r:id="rId8"/>
    <p:sldId id="269" r:id="rId9"/>
    <p:sldId id="279" r:id="rId10"/>
    <p:sldId id="282" r:id="rId11"/>
    <p:sldId id="283" r:id="rId12"/>
    <p:sldId id="285" r:id="rId13"/>
    <p:sldId id="258" r:id="rId14"/>
    <p:sldId id="272" r:id="rId15"/>
    <p:sldId id="273" r:id="rId16"/>
    <p:sldId id="274" r:id="rId17"/>
    <p:sldId id="266" r:id="rId18"/>
    <p:sldId id="260" r:id="rId19"/>
    <p:sldId id="261" r:id="rId20"/>
    <p:sldId id="287" r:id="rId21"/>
    <p:sldId id="288" r:id="rId22"/>
    <p:sldId id="289" r:id="rId23"/>
    <p:sldId id="290" r:id="rId24"/>
    <p:sldId id="276" r:id="rId25"/>
    <p:sldId id="291" r:id="rId26"/>
    <p:sldId id="262" r:id="rId27"/>
    <p:sldId id="292" r:id="rId28"/>
  </p:sldIdLst>
  <p:sldSz cx="12192000" cy="6858000"/>
  <p:notesSz cx="6858000" cy="9144000"/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58E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/>
    <p:restoredTop sz="79581" autoAdjust="0"/>
  </p:normalViewPr>
  <p:slideViewPr>
    <p:cSldViewPr snapToGrid="0">
      <p:cViewPr varScale="1">
        <p:scale>
          <a:sx n="51" d="100"/>
          <a:sy n="51" d="100"/>
        </p:scale>
        <p:origin x="9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9142B-7406-41E5-8EFD-2D3FA90A7BF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B8F87-CE7B-49C9-95AF-E9C4878DC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>
              <a:buFontTx/>
              <a:buNone/>
            </a:pPr>
            <a:r>
              <a:rPr lang="ar-JO" altLang="en-GH" sz="1200" dirty="0" smtClean="0"/>
              <a:t>عندها نجد؛</a:t>
            </a:r>
          </a:p>
          <a:p>
            <a:pPr algn="just" rtl="1">
              <a:buFontTx/>
              <a:buNone/>
            </a:pPr>
            <a:r>
              <a:rPr lang="ar-JO" altLang="en-GH" sz="1200" dirty="0" smtClean="0"/>
              <a:t>    أن توقيت التقييم الذي يتم أثناء الوحدة - في الدرس الخامس مثلاً إن كانت الوحدة تتكون من سبعة دروس- يتيح المجال للمراجعة والتأمل وإعادة النظر في المكتسبات التي من شأنها أن تساعد الطالب على التركيز ومعرفة مواطن الضعف لديه فيتم العمل على معالجتها في ضوء أدلة مثبتة.</a:t>
            </a:r>
            <a:endParaRPr lang="en-GB" altLang="en-GH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8F87-CE7B-49C9-95AF-E9C4878DC3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6AD2-523B-14F4-4BA2-C2876EC6F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B1F02-23E4-F119-277F-46911B41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1C08E-73B3-3E8C-1C58-3AE3D969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111F-E799-AB34-5A7A-3D362198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73841-A1B8-E414-D3DD-CF2C3D89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05165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BA98-A32B-54DE-196A-3D392839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42B81-6A29-CDB7-FF8F-A1EEBD7A7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03E40-F086-ABF6-E06A-35A31FDA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B9B0B-C82A-3560-0A02-1DB9362A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7EE04-EED4-D547-D4AC-585B6482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27175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454D8-15E3-82E1-6DCD-CEF6B28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6B292-1452-C26D-B824-3A6251DEE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E1DF9-8063-D762-EAC4-0F09E919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C84C1-38BB-942D-B85B-BF2187BC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45D70-7AA7-2FDC-43D1-5E6BB77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72061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D77D-FDBD-EECA-89B9-425B36A7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4A7A-5699-8478-A28C-2152D55A0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04235-D78F-03A7-08BF-84712C8D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CE04-1849-BE83-2AB7-85EAF341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6DC4E-673E-1224-4153-31098FB2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24091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56E6-DF70-C40F-14FF-DE08E083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F5F65-A49B-1857-0FF5-3C1F79AF4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5BDA4-3F1B-B11D-2466-E32CEF7C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A663B-3E2E-8C06-0AB3-08DF7EC1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5A502-5316-A1F2-7B5A-4996BD70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76031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F0A8-8D6B-06D9-43F5-32059EAA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49E5-4DBB-5635-0EDB-3F3534EE5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E3F68-3153-8A27-481D-BC5EE2707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F2CD2-E661-44D1-BF61-75F1E189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FB3F1-891C-6972-A9A7-04C68360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18565-3789-E0B2-2057-1E3F6CC9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83833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2021-6F04-BA1A-5A92-6DE552D6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37A7A-7C4A-5145-025D-B037025F4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235B1-295E-7BD9-6B4D-3AA339513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5C781-1816-E32C-577B-AD6567CA8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0CCF8-4BCB-2C0E-31EC-DDBEFB29A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F70D7-C92B-3309-84C5-59A5A69E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23884-4490-BDD1-01B5-AAE723EA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135DE2-5E2A-861B-96B3-9118685F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98762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CD4A-D0D2-1684-A882-9129337C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C7A8E-5E27-1528-9223-0A570AE9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84FCF-D4E3-255F-43B8-DBA80B9D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06901-E608-D615-6717-CA93EA4F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85116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0D8C0-53AA-22B2-152F-264B0482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9A7F9-D4A1-83B9-4BD2-19A412A0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F18C7-34DE-8127-7542-FEDB94F3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10181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F6FF-B02F-1311-1F93-6A999C98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D21DD-7409-C4C7-2F28-166D7234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33B38-81DE-3FEB-163A-5CD9322D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FC729-42BE-6E85-678B-6A4AE6C7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AFF10-00C5-B652-C6A9-CE10E921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EDA0F-4B8C-F132-8507-7D49FA06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53690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FB69-E013-3339-C960-DBF0F864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99A06-CC30-D072-2DEE-BB8985BC0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5CDC7-A2A5-52A6-3F83-773AD9809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EC9B3-FF7C-A2ED-799D-1C11E582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CF4E7-E892-2D24-C9B3-937164E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803F0-AE71-EB20-C8B5-4D962482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2747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1532B-EAC5-4D23-68AD-50DFB896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45AF8-B1D8-CEA9-AC0D-B3DF88867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EEA2C-7460-5781-1AF5-784E0C4CE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15524-716F-474D-BE0D-31D77E181F5E}" type="datetimeFigureOut">
              <a:rPr lang="en-GH" smtClean="0"/>
              <a:t>02/17/2023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D17AC-3907-5444-B175-5AAE002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061B1-F674-EB5B-B27F-BC22984AE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C096-2000-E44B-B2B1-210769332AD2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39480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eabody.vanderbilt.edu/module/rti-math/cr_asses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B78867-6DA1-004A-B588-7B41B5D70926}"/>
              </a:ext>
            </a:extLst>
          </p:cNvPr>
          <p:cNvSpPr txBox="1"/>
          <p:nvPr/>
        </p:nvSpPr>
        <p:spPr>
          <a:xfrm>
            <a:off x="3791401" y="351918"/>
            <a:ext cx="4609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التقييم والتقويم  في  التعلم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            </a:t>
            </a:r>
            <a:endParaRPr lang="en-GH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1184F-E3AF-419D-C03D-51CB05581A96}"/>
              </a:ext>
            </a:extLst>
          </p:cNvPr>
          <p:cNvSpPr txBox="1"/>
          <p:nvPr/>
        </p:nvSpPr>
        <p:spPr>
          <a:xfrm>
            <a:off x="5285984" y="1538741"/>
            <a:ext cx="548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800" b="1" dirty="0">
                <a:solidFill>
                  <a:srgbClr val="FF0000"/>
                </a:solidFill>
              </a:rPr>
              <a:t>خلال هذه الجلسة سنتحدث عن النقاط التالية:  </a:t>
            </a:r>
            <a:endParaRPr lang="en-GH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73975-D083-E490-DC1C-6B9E0870B89F}"/>
              </a:ext>
            </a:extLst>
          </p:cNvPr>
          <p:cNvSpPr txBox="1"/>
          <p:nvPr/>
        </p:nvSpPr>
        <p:spPr>
          <a:xfrm>
            <a:off x="6622181" y="2331720"/>
            <a:ext cx="4280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defTabSz="914400" rtl="1" eaLnBrk="1" latinLnBrk="0" hangingPunct="1">
              <a:buFont typeface="Arial" panose="020B0604020202020204" pitchFamily="34" charset="0"/>
              <a:buChar char="•"/>
            </a:pPr>
            <a:r>
              <a:rPr lang="ar-QA" sz="3200" dirty="0" smtClean="0"/>
              <a:t>التقييم من أجل التعلّم </a:t>
            </a:r>
          </a:p>
          <a:p>
            <a:pPr marL="342900" indent="-342900" algn="r" defTabSz="914400" rtl="1" eaLnBrk="1" latinLnBrk="0" hangingPunct="1">
              <a:buFont typeface="Arial" panose="020B0604020202020204" pitchFamily="34" charset="0"/>
              <a:buChar char="•"/>
            </a:pPr>
            <a:endParaRPr lang="ar-QA" sz="3200" dirty="0"/>
          </a:p>
          <a:p>
            <a:pPr marL="342900" indent="-342900" algn="r" defTabSz="914400" rtl="1" eaLnBrk="1" latinLnBrk="0" hangingPunct="1">
              <a:buFont typeface="Arial" panose="020B0604020202020204" pitchFamily="34" charset="0"/>
              <a:buChar char="•"/>
            </a:pPr>
            <a:r>
              <a:rPr lang="ar-QA" sz="3200" dirty="0" smtClean="0"/>
              <a:t>تقييم التعلّم </a:t>
            </a:r>
          </a:p>
          <a:p>
            <a:pPr marL="342900" indent="-342900" algn="r" defTabSz="914400" rtl="1" eaLnBrk="1" latinLnBrk="0" hangingPunct="1">
              <a:buFont typeface="Arial" panose="020B0604020202020204" pitchFamily="34" charset="0"/>
              <a:buChar char="•"/>
            </a:pPr>
            <a:endParaRPr lang="ar-QA" sz="3200" dirty="0"/>
          </a:p>
          <a:p>
            <a:pPr marL="342900" indent="-342900" algn="r" defTabSz="914400" rtl="1" eaLnBrk="1" latinLnBrk="0" hangingPunct="1">
              <a:buFont typeface="Arial" panose="020B0604020202020204" pitchFamily="34" charset="0"/>
              <a:buChar char="•"/>
            </a:pPr>
            <a:r>
              <a:rPr lang="ar-QA" sz="3200" dirty="0" smtClean="0"/>
              <a:t>التقييم كعمليّة تعلّمية </a:t>
            </a:r>
            <a:endParaRPr lang="en-GH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25885" y="2147054"/>
            <a:ext cx="5169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Assessment for Learning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Assessment of learning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Assessment as learning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15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583" y="189762"/>
            <a:ext cx="2998939" cy="87495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ar-QA" sz="3600" dirty="0" smtClean="0"/>
              <a:t>معايير النجاح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1" dirty="0" smtClean="0"/>
              <a:t>Success Criteria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92" y="1211850"/>
            <a:ext cx="4927948" cy="435133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QA" sz="3600" b="1" dirty="0" smtClean="0">
                <a:solidFill>
                  <a:srgbClr val="C00000"/>
                </a:solidFill>
              </a:rPr>
              <a:t>نواتج التعلم </a:t>
            </a:r>
            <a:endParaRPr lang="ar-QA" sz="3600" b="1" dirty="0">
              <a:solidFill>
                <a:srgbClr val="C00000"/>
              </a:solidFill>
            </a:endParaRPr>
          </a:p>
          <a:p>
            <a:pPr algn="r" rtl="1"/>
            <a:r>
              <a:rPr lang="ar-QA" sz="3200" dirty="0" smtClean="0"/>
              <a:t>الأهداف التعلّمية </a:t>
            </a:r>
          </a:p>
          <a:p>
            <a:pPr algn="r" rtl="1"/>
            <a:r>
              <a:rPr lang="ar-QA" sz="3200" dirty="0" smtClean="0"/>
              <a:t>تحدد للمتعلمين التعلّم المستهدف 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862" y="1401829"/>
            <a:ext cx="49279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QA" sz="3600" b="1" dirty="0" smtClean="0">
                <a:solidFill>
                  <a:srgbClr val="C00000"/>
                </a:solidFill>
              </a:rPr>
              <a:t>معايير النجاح </a:t>
            </a:r>
          </a:p>
          <a:p>
            <a:pPr algn="r" rtl="1"/>
            <a:r>
              <a:rPr lang="ar-QA" sz="3200" dirty="0" smtClean="0"/>
              <a:t>الأشياء التي لو قمت بها ستحقق نواتج التعلّم.</a:t>
            </a:r>
          </a:p>
        </p:txBody>
      </p:sp>
      <p:pic>
        <p:nvPicPr>
          <p:cNvPr id="6" name="Picture 10" descr="archery,bull's eyes,bull's-eyes,leisure,Photographs,sports,targ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70" y="3156017"/>
            <a:ext cx="27828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rchery,bull's eyes,bull's-eyes,hands,leisure,Photographs,sports,targ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1" b="17461"/>
          <a:stretch>
            <a:fillRect/>
          </a:stretch>
        </p:blipFill>
        <p:spPr bwMode="auto">
          <a:xfrm>
            <a:off x="1924377" y="3577498"/>
            <a:ext cx="2765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39836" y="5377723"/>
            <a:ext cx="432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dirty="0" smtClean="0"/>
              <a:t>نواتج التعلم هي الهدف المقصود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9096" y="5400250"/>
            <a:ext cx="432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dirty="0" smtClean="0"/>
              <a:t>معايير النجاح هي الأسهم التي نوظفها لبلوغ الهدف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034433"/>
              </p:ext>
            </p:extLst>
          </p:nvPr>
        </p:nvGraphicFramePr>
        <p:xfrm>
          <a:off x="275572" y="1034942"/>
          <a:ext cx="11423737" cy="4005262"/>
        </p:xfrm>
        <a:graphic>
          <a:graphicData uri="http://schemas.openxmlformats.org/drawingml/2006/table">
            <a:tbl>
              <a:tblPr/>
              <a:tblGrid>
                <a:gridCol w="454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7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6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QA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معايير النجاح</a:t>
                      </a:r>
                      <a:endParaRPr kumimoji="0" lang="en-GB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Context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QA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الهدف التعليمي </a:t>
                      </a:r>
                      <a:endParaRPr kumimoji="0" lang="en-GB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1913" marR="0" lvl="0" indent="-61913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QA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ابدأ حديث كل شخص في سطر جديد.</a:t>
                      </a:r>
                    </a:p>
                    <a:p>
                      <a:pPr marL="61913" marR="0" lvl="0" indent="-61913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QA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اكتب العبارات بصيغة المتحدث.</a:t>
                      </a:r>
                    </a:p>
                    <a:p>
                      <a:pPr marL="61913" marR="0" lvl="0" indent="-61913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QA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استخدم </a:t>
                      </a:r>
                      <a:r>
                        <a:rPr kumimoji="0" lang="ar-QA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ال‘شارة</a:t>
                      </a:r>
                      <a:r>
                        <a:rPr kumimoji="0" lang="ar-QA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 : ) قبل حديث أي شخص في المقابلة.</a:t>
                      </a:r>
                    </a:p>
                    <a:p>
                      <a:pPr marL="61913" marR="0" lvl="0" indent="-61913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QA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استخدم فاصلة قبل "قال" وما إلى ذلك.</a:t>
                      </a: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QA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مقابلة مع العالم أينشتاين</a:t>
                      </a:r>
                      <a:endParaRPr kumimoji="0" lang="en-GB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QA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استخدام صيغة المباشر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(direct speech)</a:t>
                      </a:r>
                      <a:r>
                        <a:rPr kumimoji="0" lang="ar-QA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en-GB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5774" y="5831886"/>
            <a:ext cx="3403936" cy="8758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>
                <a:solidFill>
                  <a:schemeClr val="tx1"/>
                </a:solidFill>
              </a:rPr>
              <a:t>مشاركة توقعات التعلّم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681" y="0"/>
            <a:ext cx="2673263" cy="1325563"/>
          </a:xfrm>
        </p:spPr>
        <p:txBody>
          <a:bodyPr/>
          <a:lstStyle/>
          <a:p>
            <a:pPr algn="r"/>
            <a:r>
              <a:rPr lang="ar-QA" dirty="0" smtClean="0"/>
              <a:t>تقييم الأقران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72603" y="5779113"/>
            <a:ext cx="2465671" cy="8758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>
                <a:solidFill>
                  <a:schemeClr val="tx1"/>
                </a:solidFill>
              </a:rPr>
              <a:t>تقييم الأقران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2875" y="5779113"/>
            <a:ext cx="2465671" cy="8758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>
                <a:solidFill>
                  <a:schemeClr val="tx1"/>
                </a:solidFill>
              </a:rPr>
              <a:t>التغذية الراجعة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72603" y="1065934"/>
            <a:ext cx="6259078" cy="3402093"/>
            <a:chOff x="2972603" y="1065934"/>
            <a:chExt cx="6259078" cy="3402093"/>
          </a:xfrm>
        </p:grpSpPr>
        <p:pic>
          <p:nvPicPr>
            <p:cNvPr id="12" name="Picture 11" descr="A close up of a sandwich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603" y="1065934"/>
              <a:ext cx="6151629" cy="340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350696" y="2192022"/>
              <a:ext cx="288098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ar-QA" b="1" dirty="0" smtClean="0"/>
                <a:t>تغذية راجعة إيجابية 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50696" y="3032231"/>
              <a:ext cx="288098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ar-QA" b="1" dirty="0" smtClean="0"/>
                <a:t>تغذية راجعة إيجابية 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50696" y="2605414"/>
              <a:ext cx="288098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ar-QA" b="1" dirty="0" smtClean="0"/>
                <a:t>تغذية بنّاءة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002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F62C61-5C0D-9997-3D6A-861857A06BED}"/>
              </a:ext>
            </a:extLst>
          </p:cNvPr>
          <p:cNvSpPr txBox="1"/>
          <p:nvPr/>
        </p:nvSpPr>
        <p:spPr>
          <a:xfrm>
            <a:off x="2936424" y="193370"/>
            <a:ext cx="5812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sz="2400" b="1" dirty="0">
                <a:solidFill>
                  <a:srgbClr val="FF0000"/>
                </a:solidFill>
              </a:rPr>
              <a:t>والآن لنفكر سوياً من خلال الإجابة بـ (أوافق – لا أوافق )</a:t>
            </a:r>
            <a:endParaRPr lang="en-GH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23BA8-74FA-98D5-58B1-B1B42DBF7992}"/>
              </a:ext>
            </a:extLst>
          </p:cNvPr>
          <p:cNvSpPr txBox="1"/>
          <p:nvPr/>
        </p:nvSpPr>
        <p:spPr>
          <a:xfrm>
            <a:off x="8230608" y="268605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GH" dirty="0"/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9E648B05-B9FA-B08C-0E68-5C05682D6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39715"/>
              </p:ext>
            </p:extLst>
          </p:nvPr>
        </p:nvGraphicFramePr>
        <p:xfrm>
          <a:off x="486296" y="655035"/>
          <a:ext cx="11144250" cy="569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0">
                  <a:extLst>
                    <a:ext uri="{9D8B030D-6E8A-4147-A177-3AD203B41FA5}">
                      <a16:colId xmlns:a16="http://schemas.microsoft.com/office/drawing/2014/main" val="114116526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1705581236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3081092048"/>
                    </a:ext>
                  </a:extLst>
                </a:gridCol>
              </a:tblGrid>
              <a:tr h="41341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لا أوافق</a:t>
                      </a:r>
                      <a:endParaRPr lang="en-GH" sz="24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أوافق </a:t>
                      </a:r>
                      <a:endParaRPr lang="en-GH" sz="24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العبارة </a:t>
                      </a:r>
                      <a:endParaRPr lang="en-GH" sz="24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46317"/>
                  </a:ext>
                </a:extLst>
              </a:tr>
              <a:tr h="826823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الهدف الأول من التقييم هو إصدار أحكام حول ما إذا كان الطالب سينتقل إلى المستوى الثاني/ المرحلة الثانية/ الصف التالي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546597"/>
                  </a:ext>
                </a:extLst>
              </a:tr>
              <a:tr h="578776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يمكن تقييم معظم المهارات التعلمية بشكل فعال من خلال الاختبارات الكتابية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05202"/>
                  </a:ext>
                </a:extLst>
              </a:tr>
              <a:tr h="578776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التقييم الذاتي هو عنصر أساسي في كل التقييمات 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86984"/>
                  </a:ext>
                </a:extLst>
              </a:tr>
              <a:tr h="578776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التقدير من خلال الحصول على علامة مهم جداً لتحفيز الطلاب 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12079"/>
                  </a:ext>
                </a:extLst>
              </a:tr>
              <a:tr h="826823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معظم المتعلمين يجتهدون أكثر عندما توضع فكرة الفشل أو الرسوب نصب أعينهم فتكون دافعاً للتعلم والإنتاج 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594936"/>
                  </a:ext>
                </a:extLst>
              </a:tr>
              <a:tr h="578776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مشاركة نواتج التعلم ومحكات التقييم مع الطلبة أساسية لنجاحه</a:t>
                      </a:r>
                      <a:endParaRPr lang="en-GH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1" eaLnBrk="1" latinLnBrk="0" hangingPunct="1"/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71447"/>
                  </a:ext>
                </a:extLst>
              </a:tr>
              <a:tr h="578776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التخطيط لفرص يمكن أن يقوم المتعلم فيها باستخدام التغذية الراجعة تساعده على التقدم 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475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4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D5EF1E-520A-83A9-493C-33E1F8CBA6F0}"/>
              </a:ext>
            </a:extLst>
          </p:cNvPr>
          <p:cNvSpPr txBox="1"/>
          <p:nvPr/>
        </p:nvSpPr>
        <p:spPr>
          <a:xfrm>
            <a:off x="3920647" y="485775"/>
            <a:ext cx="401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ar-SA" sz="3600" b="1" dirty="0">
                <a:solidFill>
                  <a:srgbClr val="FF0000"/>
                </a:solidFill>
              </a:rPr>
              <a:t>تقييم فعال أو ؟ لماذا؟ </a:t>
            </a:r>
            <a:endParaRPr lang="en-GH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B9DD3-A11D-9CC2-20EF-44C5CAB8385B}"/>
              </a:ext>
            </a:extLst>
          </p:cNvPr>
          <p:cNvSpPr txBox="1"/>
          <p:nvPr/>
        </p:nvSpPr>
        <p:spPr>
          <a:xfrm>
            <a:off x="2141154" y="1469667"/>
            <a:ext cx="8281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/>
              <a:t>كثر الحديث عن الطاقة المتجددة وضرورتها اكتب عنها </a:t>
            </a:r>
            <a:endParaRPr lang="en-GH" sz="3600" dirty="0"/>
          </a:p>
        </p:txBody>
      </p:sp>
      <p:pic>
        <p:nvPicPr>
          <p:cNvPr id="6146" name="Picture 2" descr="تعريف بالطاقة المتجددة | الأمم المتحدة">
            <a:extLst>
              <a:ext uri="{FF2B5EF4-FFF2-40B4-BE49-F238E27FC236}">
                <a16:creationId xmlns:a16="http://schemas.microsoft.com/office/drawing/2014/main" id="{9BC6750D-2F00-4424-D103-19987F57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51" y="2436912"/>
            <a:ext cx="6263640" cy="35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761C02-BEF1-E8CA-CCFB-C96BE2CF7D66}"/>
              </a:ext>
            </a:extLst>
          </p:cNvPr>
          <p:cNvSpPr txBox="1"/>
          <p:nvPr/>
        </p:nvSpPr>
        <p:spPr>
          <a:xfrm>
            <a:off x="495683" y="972008"/>
            <a:ext cx="109885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400" dirty="0"/>
              <a:t>المطلوب </a:t>
            </a:r>
          </a:p>
          <a:p>
            <a:pPr marL="0" algn="r" defTabSz="914400" rtl="1" eaLnBrk="1" latinLnBrk="0" hangingPunct="1"/>
            <a:endParaRPr lang="ar-SA" sz="2400" dirty="0"/>
          </a:p>
          <a:p>
            <a:pPr marL="0" algn="r" defTabSz="914400" rtl="1" eaLnBrk="1" latinLnBrk="0" hangingPunct="1"/>
            <a:r>
              <a:rPr lang="ar-SA" sz="2400" dirty="0"/>
              <a:t>لقد ناقشتم في الفصل موضوع أهمية الطاقة المتجددة وأنها نوع من أنواع الطاقة التي تولد من مصادر طبيعية؛ طلب منك أستاذ الصف أن تكتب مقالا</a:t>
            </a:r>
          </a:p>
          <a:p>
            <a:pPr marL="0" algn="r" defTabSz="914400" rtl="1" eaLnBrk="1" latinLnBrk="0" hangingPunct="1"/>
            <a:r>
              <a:rPr lang="ar-SA" sz="2400" dirty="0"/>
              <a:t> لينشر في مجلة المدرسة فيكون بمتناول طلاب المدرسة من عمر الثانية عشر وحتى الخامسة عشر</a:t>
            </a:r>
          </a:p>
          <a:p>
            <a:pPr marL="0" algn="r" defTabSz="914400" rtl="1" eaLnBrk="1" latinLnBrk="0" hangingPunct="1"/>
            <a:endParaRPr lang="ar-SA" sz="2400" dirty="0"/>
          </a:p>
          <a:p>
            <a:pPr marL="0" algn="r" defTabSz="914400" rtl="1" eaLnBrk="1" latinLnBrk="0" hangingPunct="1"/>
            <a:r>
              <a:rPr lang="ar-SA" sz="2400" dirty="0"/>
              <a:t>اكتب ما بين 300 -400 كلمة مراعياً الجمهور ووفق المعايير المتعلقة بالكتابة </a:t>
            </a:r>
          </a:p>
          <a:p>
            <a:pPr marL="0" algn="r" defTabSz="914400" rtl="1" eaLnBrk="1" latinLnBrk="0" hangingPunct="1"/>
            <a:r>
              <a:rPr lang="ar-SA" sz="2400" dirty="0"/>
              <a:t> </a:t>
            </a:r>
            <a:endParaRPr lang="en-GH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487BC-B78C-39CC-61E1-7CA7D8589B0B}"/>
              </a:ext>
            </a:extLst>
          </p:cNvPr>
          <p:cNvSpPr txBox="1"/>
          <p:nvPr/>
        </p:nvSpPr>
        <p:spPr>
          <a:xfrm>
            <a:off x="4467879" y="325677"/>
            <a:ext cx="380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ar-SA" sz="3600" b="1" dirty="0">
                <a:solidFill>
                  <a:srgbClr val="FF0000"/>
                </a:solidFill>
              </a:rPr>
              <a:t>تقييم فعال أو ؟ لماذا؟ </a:t>
            </a:r>
            <a:endParaRPr lang="en-GH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مورد متجدد للطاقة مثل - مخزن">
            <a:extLst>
              <a:ext uri="{FF2B5EF4-FFF2-40B4-BE49-F238E27FC236}">
                <a16:creationId xmlns:a16="http://schemas.microsoft.com/office/drawing/2014/main" id="{72E3DB69-0892-2C1B-F402-9101F598A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862" y="3918336"/>
            <a:ext cx="3164838" cy="21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تعريف بالطاقة المتجددة | الأمم المتحدة">
            <a:extLst>
              <a:ext uri="{FF2B5EF4-FFF2-40B4-BE49-F238E27FC236}">
                <a16:creationId xmlns:a16="http://schemas.microsoft.com/office/drawing/2014/main" id="{F85AC246-FDE5-1AA7-7AFF-9CB5C823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6" y="4110561"/>
            <a:ext cx="3423954" cy="19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مورد متجدد للطاقة مثل - مخزن">
            <a:extLst>
              <a:ext uri="{FF2B5EF4-FFF2-40B4-BE49-F238E27FC236}">
                <a16:creationId xmlns:a16="http://schemas.microsoft.com/office/drawing/2014/main" id="{0E814B8A-83DE-C42F-215E-3F3CB443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3341729"/>
            <a:ext cx="2863519" cy="19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1C80E6-C391-9B4D-A249-01167E797EE5}"/>
              </a:ext>
            </a:extLst>
          </p:cNvPr>
          <p:cNvSpPr txBox="1"/>
          <p:nvPr/>
        </p:nvSpPr>
        <p:spPr>
          <a:xfrm>
            <a:off x="163375" y="0"/>
            <a:ext cx="112528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800" dirty="0"/>
              <a:t>المطلوب </a:t>
            </a:r>
          </a:p>
          <a:p>
            <a:pPr marL="0" algn="r" defTabSz="914400" rtl="1" eaLnBrk="1" latinLnBrk="0" hangingPunct="1"/>
            <a:endParaRPr lang="ar-SA" sz="2800" dirty="0"/>
          </a:p>
          <a:p>
            <a:pPr marL="0" algn="r" defTabSz="914400" rtl="1" eaLnBrk="1" latinLnBrk="0" hangingPunct="1"/>
            <a:r>
              <a:rPr lang="ar-SA" sz="2800" dirty="0">
                <a:solidFill>
                  <a:srgbClr val="00B050"/>
                </a:solidFill>
              </a:rPr>
              <a:t>لقد ناقشتم في الفصل موضوع أهمية الطاقة المتجددة وأنها نوع من أنواع الطاقة التي تولد من مصادر طبيعية؛ </a:t>
            </a:r>
            <a:r>
              <a:rPr lang="ar-SA" sz="2800" dirty="0"/>
              <a:t>طلب منك أستاذ الصف </a:t>
            </a:r>
            <a:r>
              <a:rPr lang="ar-SA" sz="2800" dirty="0">
                <a:solidFill>
                  <a:srgbClr val="0070C0"/>
                </a:solidFill>
              </a:rPr>
              <a:t>أن </a:t>
            </a:r>
            <a:r>
              <a:rPr lang="ar-SA" sz="2800" b="1" dirty="0">
                <a:solidFill>
                  <a:srgbClr val="0070C0"/>
                </a:solidFill>
              </a:rPr>
              <a:t>تكتب </a:t>
            </a:r>
            <a:r>
              <a:rPr lang="ar-SA" sz="2800" b="1" dirty="0">
                <a:solidFill>
                  <a:srgbClr val="C00000"/>
                </a:solidFill>
              </a:rPr>
              <a:t>مقالا</a:t>
            </a:r>
          </a:p>
          <a:p>
            <a:pPr marL="0" algn="r" defTabSz="914400" rtl="1" eaLnBrk="1" latinLnBrk="0" hangingPunct="1"/>
            <a:r>
              <a:rPr lang="ar-SA" sz="2800" dirty="0"/>
              <a:t> 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لينشر في مجلة المدرسة</a:t>
            </a:r>
            <a:r>
              <a:rPr lang="ar-SA" sz="2800" dirty="0"/>
              <a:t> فيكون بمتناول </a:t>
            </a:r>
            <a:r>
              <a:rPr lang="ar-SA" sz="2800" dirty="0">
                <a:solidFill>
                  <a:srgbClr val="7030A0"/>
                </a:solidFill>
              </a:rPr>
              <a:t>طلاب المدرسة من عمر الثانية عشر وحتى الخامسة عشر</a:t>
            </a:r>
          </a:p>
          <a:p>
            <a:pPr marL="0" algn="r" defTabSz="914400" rtl="1" eaLnBrk="1" latinLnBrk="0" hangingPunct="1"/>
            <a:endParaRPr lang="ar-SA" sz="2800" dirty="0"/>
          </a:p>
          <a:p>
            <a:pPr marL="0" algn="r" defTabSz="914400" rtl="1" eaLnBrk="1" latinLnBrk="0" hangingPunct="1"/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اُكتب ما بين 300 -400 كلمة مراعياً الجمهور ووفق المعايير المتعلقة بالكتابة </a:t>
            </a:r>
          </a:p>
          <a:p>
            <a:pPr marL="0" algn="r" defTabSz="914400" rtl="1" eaLnBrk="1" latinLnBrk="0" hangingPunct="1"/>
            <a:r>
              <a:rPr lang="ar-SA" sz="2800" dirty="0"/>
              <a:t> </a:t>
            </a:r>
            <a:endParaRPr lang="en-GH" sz="2800" dirty="0"/>
          </a:p>
        </p:txBody>
      </p:sp>
      <p:pic>
        <p:nvPicPr>
          <p:cNvPr id="5" name="Picture 2" descr="تعريف بالطاقة المتجددة | الأمم المتحدة">
            <a:extLst>
              <a:ext uri="{FF2B5EF4-FFF2-40B4-BE49-F238E27FC236}">
                <a16:creationId xmlns:a16="http://schemas.microsoft.com/office/drawing/2014/main" id="{F8E6265C-24AE-9B55-6F3D-9D154B31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5247271"/>
            <a:ext cx="2863519" cy="161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8E849-D388-7E4A-53C8-2DC8E3A215CB}"/>
              </a:ext>
            </a:extLst>
          </p:cNvPr>
          <p:cNvSpPr txBox="1"/>
          <p:nvPr/>
        </p:nvSpPr>
        <p:spPr>
          <a:xfrm>
            <a:off x="3026894" y="3429000"/>
            <a:ext cx="88403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SA" sz="2400" b="1" dirty="0">
                <a:solidFill>
                  <a:srgbClr val="C00000"/>
                </a:solidFill>
              </a:rPr>
              <a:t>    الهدف               </a:t>
            </a:r>
            <a:r>
              <a:rPr lang="en-US" sz="2400" b="1" dirty="0">
                <a:solidFill>
                  <a:srgbClr val="C00000"/>
                </a:solidFill>
              </a:rPr>
              <a:t>Goal </a:t>
            </a:r>
            <a:r>
              <a:rPr lang="ar-SA" sz="2400" b="1" dirty="0">
                <a:solidFill>
                  <a:srgbClr val="C00000"/>
                </a:solidFill>
              </a:rPr>
              <a:t>   </a:t>
            </a:r>
          </a:p>
          <a:p>
            <a:pPr marL="0" algn="r" defTabSz="914400" rtl="1" eaLnBrk="1" latinLnBrk="0" hangingPunct="1"/>
            <a:r>
              <a:rPr lang="ar-SA" sz="2400" b="1" dirty="0"/>
              <a:t>    </a:t>
            </a:r>
            <a:r>
              <a:rPr lang="ar-SA" sz="2400" b="1" dirty="0">
                <a:solidFill>
                  <a:srgbClr val="0070C0"/>
                </a:solidFill>
              </a:rPr>
              <a:t>الدور                 </a:t>
            </a:r>
            <a:r>
              <a:rPr lang="en-US" sz="2400" b="1" dirty="0">
                <a:solidFill>
                  <a:srgbClr val="0070C0"/>
                </a:solidFill>
              </a:rPr>
              <a:t>Role</a:t>
            </a:r>
            <a:r>
              <a:rPr lang="ar-SA" sz="2400" b="1" dirty="0">
                <a:solidFill>
                  <a:srgbClr val="0070C0"/>
                </a:solidFill>
              </a:rPr>
              <a:t>      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algn="r" defTabSz="914400" rtl="1" eaLnBrk="1" latinLnBrk="0" hangingPunct="1"/>
            <a:r>
              <a:rPr lang="ar-SA" sz="2400" b="1" dirty="0">
                <a:solidFill>
                  <a:srgbClr val="7030A0"/>
                </a:solidFill>
              </a:rPr>
              <a:t>    الجمهور         </a:t>
            </a:r>
            <a:r>
              <a:rPr lang="en-US" sz="2400" b="1" dirty="0">
                <a:solidFill>
                  <a:srgbClr val="7030A0"/>
                </a:solidFill>
              </a:rPr>
              <a:t>Audience</a:t>
            </a:r>
          </a:p>
          <a:p>
            <a:pPr marL="0" algn="r" defTabSz="914400" rtl="1" eaLnBrk="1" latinLnBrk="0" hangingPunct="1"/>
            <a:r>
              <a:rPr lang="ar-SA" sz="2400" b="1" dirty="0">
                <a:solidFill>
                  <a:srgbClr val="00B050"/>
                </a:solidFill>
              </a:rPr>
              <a:t>    الموقف          </a:t>
            </a:r>
            <a:r>
              <a:rPr lang="en-US" sz="2400" b="1" dirty="0">
                <a:solidFill>
                  <a:srgbClr val="00B050"/>
                </a:solidFill>
              </a:rPr>
              <a:t>Situation</a:t>
            </a:r>
          </a:p>
          <a:p>
            <a:pPr marL="0" algn="r" defTabSz="914400" rtl="1" eaLnBrk="1" latinLnBrk="0" hangingPunct="1"/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    الغرض         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Product </a:t>
            </a:r>
          </a:p>
          <a:p>
            <a:pPr marL="0" algn="r" defTabSz="914400" rtl="1" eaLnBrk="1" latinLnBrk="0" hangingPunct="1"/>
            <a:r>
              <a:rPr lang="ar-SA" sz="2400" b="1" dirty="0">
                <a:solidFill>
                  <a:srgbClr val="FF85FF"/>
                </a:solidFill>
              </a:rPr>
              <a:t>    المعايير       </a:t>
            </a:r>
            <a:r>
              <a:rPr lang="en-US" sz="2400" b="1" dirty="0">
                <a:solidFill>
                  <a:srgbClr val="FF85FF"/>
                </a:solidFill>
              </a:rPr>
              <a:t>Standards </a:t>
            </a:r>
            <a:r>
              <a:rPr lang="ar-SA" sz="2400" b="1" dirty="0">
                <a:solidFill>
                  <a:srgbClr val="FF85FF"/>
                </a:solidFill>
              </a:rPr>
              <a:t>   التي تراعي المرحلة التي يدرس فيها الطلاب</a:t>
            </a:r>
            <a:endParaRPr lang="en-GH" sz="2400" dirty="0">
              <a:solidFill>
                <a:srgbClr val="FF85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074BD-BAE3-2A0D-7D3D-65E02D6D7731}"/>
              </a:ext>
            </a:extLst>
          </p:cNvPr>
          <p:cNvSpPr/>
          <p:nvPr/>
        </p:nvSpPr>
        <p:spPr>
          <a:xfrm>
            <a:off x="4794937" y="6065564"/>
            <a:ext cx="5304216" cy="619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McTigh</a:t>
            </a:r>
            <a:r>
              <a:rPr lang="en-US" dirty="0"/>
              <a:t> and Wiggins – Understanding by Design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6195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FF996C-4667-BF9B-758E-D68CA9989B19}"/>
              </a:ext>
            </a:extLst>
          </p:cNvPr>
          <p:cNvSpPr txBox="1"/>
          <p:nvPr/>
        </p:nvSpPr>
        <p:spPr>
          <a:xfrm>
            <a:off x="642964" y="1557606"/>
            <a:ext cx="10906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/>
              <a:t>الهدف: أنت مسؤول عن كتابة خطاب ما بين 200 -250 كلمة تقنع فيه رفاقك في الصف بمزايا وعيوب وسائل التواصل الاجتماعي </a:t>
            </a:r>
          </a:p>
          <a:p>
            <a:pPr algn="r"/>
            <a:endParaRPr lang="ar-SA" sz="2800" dirty="0"/>
          </a:p>
          <a:p>
            <a:pPr algn="r"/>
            <a:endParaRPr lang="ar-SA" sz="2800" dirty="0"/>
          </a:p>
          <a:p>
            <a:pPr algn="r"/>
            <a:r>
              <a:rPr lang="ar-SA" sz="2800" dirty="0"/>
              <a:t>الهدف     :</a:t>
            </a:r>
          </a:p>
          <a:p>
            <a:pPr algn="r"/>
            <a:r>
              <a:rPr lang="ar-SA" sz="2800" dirty="0"/>
              <a:t>الدور      :</a:t>
            </a:r>
          </a:p>
          <a:p>
            <a:pPr algn="r"/>
            <a:r>
              <a:rPr lang="ar-SA" sz="2800" dirty="0"/>
              <a:t>الجمهور  :</a:t>
            </a:r>
          </a:p>
          <a:p>
            <a:pPr algn="r"/>
            <a:r>
              <a:rPr lang="ar-SA" sz="2800" dirty="0"/>
              <a:t>الموقف   :</a:t>
            </a:r>
          </a:p>
          <a:p>
            <a:pPr algn="r"/>
            <a:r>
              <a:rPr lang="ar-SA" sz="2800" dirty="0"/>
              <a:t>الغرض   :</a:t>
            </a:r>
          </a:p>
          <a:p>
            <a:pPr algn="r"/>
            <a:r>
              <a:rPr lang="ar-SA" sz="2800" dirty="0"/>
              <a:t>المعايير   :</a:t>
            </a:r>
            <a:endParaRPr lang="en-GH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5AAAC-80B8-C490-9BA9-EE40D6F98172}"/>
              </a:ext>
            </a:extLst>
          </p:cNvPr>
          <p:cNvSpPr txBox="1"/>
          <p:nvPr/>
        </p:nvSpPr>
        <p:spPr>
          <a:xfrm>
            <a:off x="5019307" y="457826"/>
            <a:ext cx="585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C00000"/>
                </a:solidFill>
              </a:rPr>
              <a:t>*</a:t>
            </a:r>
            <a:r>
              <a:rPr lang="ar-SA" sz="2800" b="1" dirty="0">
                <a:solidFill>
                  <a:srgbClr val="C00000"/>
                </a:solidFill>
              </a:rPr>
              <a:t>هيا نحلل هذا الموضوع بحسب مخطط </a:t>
            </a:r>
            <a:r>
              <a:rPr lang="en-US" sz="2800" b="1" dirty="0">
                <a:solidFill>
                  <a:srgbClr val="C00000"/>
                </a:solidFill>
              </a:rPr>
              <a:t>Grasps </a:t>
            </a:r>
            <a:endParaRPr lang="en-GH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4EC801-857B-912C-18EB-F8DC0012F4D3}"/>
              </a:ext>
            </a:extLst>
          </p:cNvPr>
          <p:cNvSpPr txBox="1"/>
          <p:nvPr/>
        </p:nvSpPr>
        <p:spPr>
          <a:xfrm>
            <a:off x="2367757" y="470312"/>
            <a:ext cx="867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عندما نخطط التقييم علينا أن نأخذ بعين الاعتبار الخطوات التالية التي سنجيب عليها بـ </a:t>
            </a:r>
            <a:endParaRPr lang="en-GH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83153C-F565-1D0C-7244-EB3E0E741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7803"/>
              </p:ext>
            </p:extLst>
          </p:nvPr>
        </p:nvGraphicFramePr>
        <p:xfrm>
          <a:off x="1039074" y="1247129"/>
          <a:ext cx="10001250" cy="412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0">
                  <a:extLst>
                    <a:ext uri="{9D8B030D-6E8A-4147-A177-3AD203B41FA5}">
                      <a16:colId xmlns:a16="http://schemas.microsoft.com/office/drawing/2014/main" val="3039781944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2318377483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3051741452"/>
                    </a:ext>
                  </a:extLst>
                </a:gridCol>
              </a:tblGrid>
              <a:tr h="4040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  </a:t>
                      </a:r>
                      <a:r>
                        <a:rPr lang="ar-SA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خيال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 - Myth</a:t>
                      </a:r>
                      <a:endParaRPr lang="en-GH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حقيقة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 - Truth </a:t>
                      </a:r>
                      <a:endParaRPr lang="en-GH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العبارة </a:t>
                      </a:r>
                      <a:endParaRPr lang="en-GH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146176"/>
                  </a:ext>
                </a:extLst>
              </a:tr>
              <a:tr h="763871">
                <a:tc>
                  <a:txBody>
                    <a:bodyPr/>
                    <a:lstStyle/>
                    <a:p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dirty="0"/>
                        <a:t>كل متعلم هو فريد من نوعه ويتعلم بشكل مختلف </a:t>
                      </a:r>
                      <a:endParaRPr lang="en-G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69290"/>
                  </a:ext>
                </a:extLst>
              </a:tr>
              <a:tr h="1095989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dirty="0"/>
                        <a:t>يمكن للذاكرة العاملة أن تحتفظ بـ 9 -10 أجزاء من المعلومات في وقت واحد </a:t>
                      </a:r>
                      <a:endParaRPr lang="en-G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62007"/>
                  </a:ext>
                </a:extLst>
              </a:tr>
              <a:tr h="763871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dirty="0"/>
                        <a:t>تعتبر التغذية الراجعة مفيدة للمتعلم حتى لو لم يعمل بها</a:t>
                      </a:r>
                      <a:endParaRPr lang="en-G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93921"/>
                  </a:ext>
                </a:extLst>
              </a:tr>
              <a:tr h="1095989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dirty="0"/>
                        <a:t>الحفظ هو من أهم الممارسات التي تحقق نقل المعرفة إلى المواقف الجديدة</a:t>
                      </a:r>
                      <a:endParaRPr lang="en-G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9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E158C5-180B-29A6-6DA7-F8A84D24363C}"/>
              </a:ext>
            </a:extLst>
          </p:cNvPr>
          <p:cNvSpPr txBox="1"/>
          <p:nvPr/>
        </p:nvSpPr>
        <p:spPr>
          <a:xfrm>
            <a:off x="1002083" y="351935"/>
            <a:ext cx="945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800" dirty="0">
                <a:solidFill>
                  <a:srgbClr val="FF0000"/>
                </a:solidFill>
              </a:rPr>
              <a:t>  </a:t>
            </a:r>
            <a:r>
              <a:rPr lang="ar-SA" sz="2800" b="1" dirty="0">
                <a:solidFill>
                  <a:srgbClr val="FF0000"/>
                </a:solidFill>
              </a:rPr>
              <a:t>التقييم كعملية تعلمية        </a:t>
            </a:r>
            <a:r>
              <a:rPr lang="en-US" sz="2800" b="1" dirty="0">
                <a:solidFill>
                  <a:srgbClr val="FF0000"/>
                </a:solidFill>
              </a:rPr>
              <a:t>  As Learning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ar-SA" sz="2800" b="1" dirty="0">
                <a:solidFill>
                  <a:srgbClr val="FF0000"/>
                </a:solidFill>
              </a:rPr>
              <a:t>      التفكر </a:t>
            </a:r>
            <a:r>
              <a:rPr lang="ar-SA" sz="2800" b="1" dirty="0" smtClean="0">
                <a:solidFill>
                  <a:srgbClr val="FF0000"/>
                </a:solidFill>
              </a:rPr>
              <a:t>حول التعلم</a:t>
            </a:r>
            <a:endParaRPr lang="ar-SA" sz="2800" dirty="0">
              <a:solidFill>
                <a:srgbClr val="FF0000"/>
              </a:solidFill>
            </a:endParaRPr>
          </a:p>
          <a:p>
            <a:pPr marL="0" algn="r" defTabSz="914400" rtl="1" eaLnBrk="1" latinLnBrk="0" hangingPunct="1"/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44ECF-E629-54F8-0E45-500407EECE9A}"/>
              </a:ext>
            </a:extLst>
          </p:cNvPr>
          <p:cNvSpPr txBox="1"/>
          <p:nvPr/>
        </p:nvSpPr>
        <p:spPr>
          <a:xfrm>
            <a:off x="4496844" y="1661776"/>
            <a:ext cx="697167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0" i="0" dirty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إنّ التعلّم بالتقويم (</a:t>
            </a:r>
            <a:r>
              <a:rPr lang="en-GB" sz="2800" b="0" i="0" dirty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Assessment as Learning</a:t>
            </a:r>
            <a:r>
              <a:rPr lang="ar-SA" sz="2800" b="0" i="0" dirty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 ) </a:t>
            </a:r>
            <a:r>
              <a:rPr lang="ar-QA" sz="2800" dirty="0" smtClean="0">
                <a:solidFill>
                  <a:srgbClr val="4A4A4A"/>
                </a:solidFill>
                <a:latin typeface="Roboto" panose="020F0502020204030204" pitchFamily="34" charset="0"/>
              </a:rPr>
              <a:t>و</a:t>
            </a:r>
            <a:r>
              <a:rPr lang="ar-SA" sz="2800" b="0" i="0" dirty="0" smtClean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يُعرف </a:t>
            </a:r>
            <a:r>
              <a:rPr lang="ar-SA" sz="2800" b="0" i="0" dirty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بالتفكير المعرفيّ </a:t>
            </a:r>
            <a:r>
              <a:rPr lang="en-GB" sz="2800" b="0" i="0" dirty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Metacognition) </a:t>
            </a:r>
            <a:r>
              <a:rPr lang="ar-SA" sz="2800" b="0" i="0" dirty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 ) </a:t>
            </a:r>
            <a:r>
              <a:rPr lang="ar-QA" sz="2800" b="0" i="0" dirty="0" smtClean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تتيح للمتعلّم التفكير بتعلّمه </a:t>
            </a:r>
            <a:r>
              <a:rPr lang="ar-SA" sz="2800" b="0" i="0" dirty="0" smtClean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بتعلّمه</a:t>
            </a:r>
            <a:r>
              <a:rPr lang="ar-SA" sz="2800" b="0" i="0" dirty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، والمشاركة في التقدّم فيه</a:t>
            </a:r>
            <a:r>
              <a:rPr lang="ar-SA" sz="2800" b="0" i="0" dirty="0" smtClean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.</a:t>
            </a:r>
            <a:endParaRPr lang="ar-QA" sz="2800" b="0" i="0" dirty="0" smtClean="0">
              <a:solidFill>
                <a:srgbClr val="4A4A4A"/>
              </a:solidFill>
              <a:effectLst/>
              <a:latin typeface="Roboto" panose="020F0502020204030204" pitchFamily="34" charset="0"/>
            </a:endParaRPr>
          </a:p>
          <a:p>
            <a:pPr algn="r" rtl="1"/>
            <a:r>
              <a:rPr lang="ar-SA" sz="2800" b="0" i="0" dirty="0" smtClean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 </a:t>
            </a:r>
            <a:endParaRPr lang="ar-QA" sz="2800" b="0" i="0" dirty="0" smtClean="0">
              <a:solidFill>
                <a:srgbClr val="4A4A4A"/>
              </a:solidFill>
              <a:effectLst/>
              <a:latin typeface="Roboto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0" i="0" dirty="0" smtClean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هذه </a:t>
            </a:r>
            <a:r>
              <a:rPr lang="ar-SA" sz="2800" b="0" i="0" dirty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النظرة إلى التقويم أدّت إلى تغيير النظرة إلى المتعلّم</a:t>
            </a:r>
            <a:r>
              <a:rPr lang="en-US" sz="2800" b="0" i="0" dirty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ar-SA" sz="2800" b="0" i="0" dirty="0" smtClean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واعتب</a:t>
            </a:r>
            <a:r>
              <a:rPr lang="ar-QA" sz="2800" b="0" i="0" dirty="0" smtClean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ا</a:t>
            </a:r>
            <a:r>
              <a:rPr lang="ar-QA" sz="2800" dirty="0" smtClean="0">
                <a:solidFill>
                  <a:srgbClr val="4A4A4A"/>
                </a:solidFill>
                <a:latin typeface="Roboto" panose="020F0502020204030204" pitchFamily="34" charset="0"/>
              </a:rPr>
              <a:t>ره</a:t>
            </a:r>
            <a:r>
              <a:rPr lang="ar-SA" sz="2800" b="0" i="0" dirty="0" smtClean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ar-SA" sz="2800" b="0" i="0" dirty="0">
                <a:solidFill>
                  <a:srgbClr val="4A4A4A"/>
                </a:solidFill>
                <a:effectLst/>
                <a:latin typeface="Roboto" panose="020F0502020204030204" pitchFamily="34" charset="0"/>
              </a:rPr>
              <a:t>شريكًا حقيقيًّا في عمليّة التعليم والتعلّم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400" dirty="0">
              <a:solidFill>
                <a:srgbClr val="4A4A4A"/>
              </a:solidFill>
              <a:latin typeface="Roboto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400" dirty="0">
              <a:solidFill>
                <a:srgbClr val="4A4A4A"/>
              </a:solidFill>
              <a:latin typeface="Roboto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400" dirty="0">
              <a:solidFill>
                <a:srgbClr val="4A4A4A"/>
              </a:solidFill>
              <a:latin typeface="Roboto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400" dirty="0">
              <a:solidFill>
                <a:srgbClr val="4A4A4A"/>
              </a:solidFill>
              <a:latin typeface="Roboto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400" dirty="0">
              <a:solidFill>
                <a:srgbClr val="4A4A4A"/>
              </a:solidFill>
              <a:latin typeface="Roboto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400" dirty="0">
              <a:solidFill>
                <a:srgbClr val="4A4A4A"/>
              </a:solidFill>
              <a:latin typeface="Roboto" panose="020F0502020204030204" pitchFamily="34" charset="0"/>
            </a:endParaRPr>
          </a:p>
        </p:txBody>
      </p:sp>
      <p:pic>
        <p:nvPicPr>
          <p:cNvPr id="4" name="Picture 2" descr="What is self-reflection? – Notebook Men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r="18864"/>
          <a:stretch/>
        </p:blipFill>
        <p:spPr bwMode="auto">
          <a:xfrm>
            <a:off x="263047" y="1513366"/>
            <a:ext cx="3920647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FBE76B-0626-EFE6-70EE-46070A591327}"/>
              </a:ext>
            </a:extLst>
          </p:cNvPr>
          <p:cNvSpPr txBox="1"/>
          <p:nvPr/>
        </p:nvSpPr>
        <p:spPr>
          <a:xfrm>
            <a:off x="152400" y="3174951"/>
            <a:ext cx="5069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BF358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اختر الرقم الذي تشعر انه يصف فهمك لموضوع</a:t>
            </a:r>
            <a:r>
              <a:rPr kumimoji="0" lang="ar-LB" sz="2400" b="1" i="0" u="none" strike="noStrike" kern="1200" cap="none" spc="0" normalizeH="0" baseline="0" noProof="0" dirty="0">
                <a:ln>
                  <a:noFill/>
                </a:ln>
                <a:solidFill>
                  <a:srgbClr val="BF358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الجلسة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BF358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BF358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</a:t>
            </a:r>
            <a:endParaRPr kumimoji="0" lang="en-GH" sz="2800" b="1" i="0" u="none" strike="noStrike" kern="1200" cap="none" spc="0" normalizeH="0" baseline="0" noProof="0" dirty="0">
              <a:ln>
                <a:noFill/>
              </a:ln>
              <a:solidFill>
                <a:srgbClr val="BF35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4687498-E653-158D-CF86-97BBC5C9E8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QA" sz="3600" b="1" dirty="0" smtClean="0">
                <a:solidFill>
                  <a:srgbClr val="FF0000"/>
                </a:solidFill>
              </a:rPr>
              <a:t>استراتيجيات التقييم من أجل التعلّم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87273" y="1784688"/>
            <a:ext cx="3773103" cy="15592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/>
              <a:t>التقييم الذاتي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741580" y="1784689"/>
            <a:ext cx="3773103" cy="15592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err="1" smtClean="0"/>
              <a:t>نمذجة</a:t>
            </a:r>
            <a:r>
              <a:rPr lang="ar-QA" sz="2800" dirty="0" smtClean="0"/>
              <a:t> التفكير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329611" y="4414843"/>
            <a:ext cx="3773103" cy="15592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/>
              <a:t>صفائح التفكر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 flipH="1">
            <a:off x="6475956" y="3343981"/>
            <a:ext cx="2097869" cy="107086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10" idx="0"/>
          </p:cNvCxnSpPr>
          <p:nvPr/>
        </p:nvCxnSpPr>
        <p:spPr>
          <a:xfrm>
            <a:off x="3628132" y="3343982"/>
            <a:ext cx="2588031" cy="107086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5F70A5-F5E0-FD05-225F-13B11C058CFC}"/>
              </a:ext>
            </a:extLst>
          </p:cNvPr>
          <p:cNvSpPr txBox="1"/>
          <p:nvPr/>
        </p:nvSpPr>
        <p:spPr>
          <a:xfrm>
            <a:off x="9504998" y="1655564"/>
            <a:ext cx="21631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JO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نجمتان وأمنية</a:t>
            </a:r>
            <a:endParaRPr lang="en-US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r" defTabSz="914400" rtl="1" eaLnBrk="1" latinLnBrk="0" hangingPunct="1"/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stars&amp; One wish </a:t>
            </a:r>
            <a:r>
              <a:rPr lang="ar-JO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H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طوابع تعليمية ذاتية الحبر من ترودات برينتي 4933 &quot;نجمتين وأمنية&quot; :  Amazon.ae: المنتجات المكتبية">
            <a:extLst>
              <a:ext uri="{FF2B5EF4-FFF2-40B4-BE49-F238E27FC236}">
                <a16:creationId xmlns:a16="http://schemas.microsoft.com/office/drawing/2014/main" id="{6ECB5DB0-F6AC-8E3E-4FFE-87026096F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45" y="87382"/>
            <a:ext cx="6452461" cy="67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5587" y="1147732"/>
            <a:ext cx="1443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b="1" dirty="0" smtClean="0">
                <a:solidFill>
                  <a:schemeClr val="bg1"/>
                </a:solidFill>
              </a:rPr>
              <a:t>أحببت التعرف إلى سبل حماية الأرض من التصحّر.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1957" y="1193899"/>
            <a:ext cx="1443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b="1" dirty="0" smtClean="0">
                <a:solidFill>
                  <a:schemeClr val="bg1"/>
                </a:solidFill>
              </a:rPr>
              <a:t>أحببت التجربة التي قمنا بها في الصف.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147" y="4581625"/>
            <a:ext cx="2947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dirty="0" smtClean="0"/>
              <a:t>أتمنى أن أفهم أكثر التصحر طبقًا لنوع التربة. فهل لنوع التربة علاقة بالتصحر؟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83906" y="270569"/>
            <a:ext cx="29473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QA" b="1" dirty="0" smtClean="0">
                <a:solidFill>
                  <a:srgbClr val="C00000"/>
                </a:solidFill>
              </a:rPr>
              <a:t>نموذج مستكمل من قبل طالب حول درس عن التصحر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2667" y="5662453"/>
            <a:ext cx="2465671" cy="8758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>
                <a:solidFill>
                  <a:schemeClr val="tx1"/>
                </a:solidFill>
              </a:rPr>
              <a:t>التقييم الذاتي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536" y="365125"/>
            <a:ext cx="2673263" cy="1325563"/>
          </a:xfrm>
        </p:spPr>
        <p:txBody>
          <a:bodyPr/>
          <a:lstStyle/>
          <a:p>
            <a:pPr algn="r"/>
            <a:r>
              <a:rPr lang="ar-QA" dirty="0" smtClean="0"/>
              <a:t>التقييم الذاتي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969" y="2489504"/>
            <a:ext cx="4614797" cy="1944709"/>
          </a:xfrm>
        </p:spPr>
        <p:txBody>
          <a:bodyPr/>
          <a:lstStyle/>
          <a:p>
            <a:pPr marL="0" indent="0" algn="r" rtl="1">
              <a:buNone/>
            </a:pPr>
            <a:r>
              <a:rPr lang="ar-QA" b="1" dirty="0" smtClean="0"/>
              <a:t>اختر واحدة من بدايات الجمل التالية حول هذا الدرس/مشروعك/ عرضك.... ثم أكملها في دفترك.</a:t>
            </a:r>
            <a:endParaRPr lang="en-US" b="1" dirty="0"/>
          </a:p>
        </p:txBody>
      </p:sp>
      <p:sp>
        <p:nvSpPr>
          <p:cNvPr id="4" name="Oval Callout 3"/>
          <p:cNvSpPr/>
          <p:nvPr/>
        </p:nvSpPr>
        <p:spPr>
          <a:xfrm>
            <a:off x="8517699" y="1453019"/>
            <a:ext cx="2630465" cy="1716066"/>
          </a:xfrm>
          <a:prstGeom prst="wedgeEllipseCallout">
            <a:avLst>
              <a:gd name="adj1" fmla="val -62738"/>
              <a:gd name="adj2" fmla="val 34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000" b="1" dirty="0" smtClean="0"/>
              <a:t>أحتاج للمساعدة أكثر في مجال....</a:t>
            </a:r>
            <a:endParaRPr lang="en-US" sz="2000" b="1" dirty="0"/>
          </a:p>
        </p:txBody>
      </p:sp>
      <p:sp>
        <p:nvSpPr>
          <p:cNvPr id="6" name="Oval Callout 5"/>
          <p:cNvSpPr/>
          <p:nvPr/>
        </p:nvSpPr>
        <p:spPr>
          <a:xfrm>
            <a:off x="9061536" y="4135677"/>
            <a:ext cx="2630465" cy="1716066"/>
          </a:xfrm>
          <a:prstGeom prst="wedgeEllipseCallout">
            <a:avLst>
              <a:gd name="adj1" fmla="val -115595"/>
              <a:gd name="adj2" fmla="val -7253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000" b="1" dirty="0" smtClean="0">
                <a:solidFill>
                  <a:schemeClr val="tx1"/>
                </a:solidFill>
              </a:rPr>
              <a:t>أهم شيء تعلّمته اليوم هو....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77928" y="4993710"/>
            <a:ext cx="2630465" cy="1716066"/>
          </a:xfrm>
          <a:prstGeom prst="wedgeEllipseCallout">
            <a:avLst>
              <a:gd name="adj1" fmla="val -54167"/>
              <a:gd name="adj2" fmla="val -13896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000" b="1" dirty="0" smtClean="0">
                <a:solidFill>
                  <a:schemeClr val="tx1"/>
                </a:solidFill>
              </a:rPr>
              <a:t>واحدة من الاستراتيجيات التي ساعدتني هي....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20663" y="486102"/>
            <a:ext cx="2630465" cy="1716066"/>
          </a:xfrm>
          <a:prstGeom prst="wedgeEllipseCallout">
            <a:avLst>
              <a:gd name="adj1" fmla="val 88691"/>
              <a:gd name="adj2" fmla="val 851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000" b="1" dirty="0" smtClean="0">
                <a:solidFill>
                  <a:schemeClr val="tx1"/>
                </a:solidFill>
              </a:rPr>
              <a:t>واحدة من الأمور التي ساعدتني في الدرس....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20664" y="3970425"/>
            <a:ext cx="2630465" cy="1716066"/>
          </a:xfrm>
          <a:prstGeom prst="wedgeEllipseCallout">
            <a:avLst>
              <a:gd name="adj1" fmla="val 86786"/>
              <a:gd name="adj2" fmla="val -83485"/>
            </a:avLst>
          </a:prstGeom>
          <a:solidFill>
            <a:srgbClr val="BF358E"/>
          </a:solidFill>
          <a:ln>
            <a:solidFill>
              <a:srgbClr val="BF358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000" b="1" dirty="0" smtClean="0">
                <a:solidFill>
                  <a:schemeClr val="bg1"/>
                </a:solidFill>
              </a:rPr>
              <a:t>شيء علي تذكره دائمًا من درس اليوم هو....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0663" y="5851743"/>
            <a:ext cx="2465671" cy="8758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>
                <a:solidFill>
                  <a:schemeClr val="tx1"/>
                </a:solidFill>
              </a:rPr>
              <a:t>التقييم الذاتي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413" y="152182"/>
            <a:ext cx="4715005" cy="1325563"/>
          </a:xfrm>
        </p:spPr>
        <p:txBody>
          <a:bodyPr/>
          <a:lstStyle/>
          <a:p>
            <a:pPr algn="ctr"/>
            <a:r>
              <a:rPr lang="ar-QA" dirty="0" smtClean="0">
                <a:solidFill>
                  <a:srgbClr val="FF0000"/>
                </a:solidFill>
              </a:rPr>
              <a:t>التفكير بصوت مرتفع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618" y="1825625"/>
            <a:ext cx="6243181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QA" sz="3600" dirty="0" smtClean="0"/>
              <a:t>الطلب من المتعلّم التفكير بصوت مرتفع والوقوف عند كل جزئية من تفكيره وسؤاله: لماذا؟</a:t>
            </a:r>
            <a:endParaRPr lang="en-US" sz="3600" dirty="0"/>
          </a:p>
        </p:txBody>
      </p:sp>
      <p:pic>
        <p:nvPicPr>
          <p:cNvPr id="6146" name="Picture 2" descr="Thinking out loud icon outlin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/>
        </p:blipFill>
        <p:spPr bwMode="auto">
          <a:xfrm>
            <a:off x="318414" y="1825625"/>
            <a:ext cx="3944547" cy="37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3106C1-C36F-DE20-57B4-BBDAA6F6867C}"/>
              </a:ext>
            </a:extLst>
          </p:cNvPr>
          <p:cNvSpPr txBox="1"/>
          <p:nvPr/>
        </p:nvSpPr>
        <p:spPr>
          <a:xfrm>
            <a:off x="299669" y="318161"/>
            <a:ext cx="1130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>
                <a:solidFill>
                  <a:srgbClr val="C00000"/>
                </a:solidFill>
              </a:rPr>
              <a:t>تقييم التعلم   </a:t>
            </a:r>
            <a:r>
              <a:rPr lang="en-US" sz="3200" b="1" dirty="0">
                <a:solidFill>
                  <a:srgbClr val="C00000"/>
                </a:solidFill>
              </a:rPr>
              <a:t>Assessment of Learning  </a:t>
            </a:r>
            <a:r>
              <a:rPr lang="ar-SA" sz="3200" b="1" dirty="0">
                <a:solidFill>
                  <a:srgbClr val="C00000"/>
                </a:solidFill>
              </a:rPr>
              <a:t>    التقييم الختامي/ التحصيلي / النهائي</a:t>
            </a:r>
            <a:endParaRPr lang="en-GH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56D4A-ABE5-4003-F64F-3911ED635B06}"/>
              </a:ext>
            </a:extLst>
          </p:cNvPr>
          <p:cNvSpPr txBox="1"/>
          <p:nvPr/>
        </p:nvSpPr>
        <p:spPr>
          <a:xfrm>
            <a:off x="299670" y="1800033"/>
            <a:ext cx="1130251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0" i="0" dirty="0" smtClean="0">
                <a:solidFill>
                  <a:srgbClr val="333333"/>
                </a:solidFill>
                <a:effectLst/>
                <a:latin typeface="Droid Sans"/>
              </a:rPr>
              <a:t>هي العملية التقويمية التي تقام في نهاية أي برنامج تعليمي، وهو الذي يحدد درجة تحقيق المتعلمين للمخرجات الرئيسية لتعلم مقرر محدد.</a:t>
            </a:r>
            <a:endParaRPr lang="en-US" sz="2800" b="0" i="0" dirty="0" smtClean="0">
              <a:solidFill>
                <a:srgbClr val="333333"/>
              </a:solidFill>
              <a:effectLst/>
              <a:latin typeface="Droid San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800" b="0" i="0" dirty="0" smtClean="0">
              <a:solidFill>
                <a:srgbClr val="333333"/>
              </a:solidFill>
              <a:effectLst/>
              <a:latin typeface="Droid San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0" i="0" dirty="0" smtClean="0">
                <a:solidFill>
                  <a:srgbClr val="333333"/>
                </a:solidFill>
                <a:effectLst/>
                <a:latin typeface="Droid Sans"/>
              </a:rPr>
              <a:t>ومثال على التقويم الختامي مثل الاختبارات التي تقام في نهاية الوحدة، الفصل الدراسي،  العام الدراسي أو الامتحانات الرسمية </a:t>
            </a:r>
            <a:r>
              <a:rPr lang="ar-SA" sz="2800" dirty="0" smtClean="0">
                <a:solidFill>
                  <a:srgbClr val="333333"/>
                </a:solidFill>
                <a:latin typeface="Droid Sans"/>
              </a:rPr>
              <a:t>الخارجية </a:t>
            </a:r>
            <a:r>
              <a:rPr lang="ar-SA" sz="2800" b="0" i="0" dirty="0" smtClean="0">
                <a:solidFill>
                  <a:srgbClr val="333333"/>
                </a:solidFill>
                <a:effectLst/>
                <a:latin typeface="Droid Sans"/>
              </a:rPr>
              <a:t>ويتم تحت تجهيزات ومراقبة وموعد محدد ووضع إجابات نموذجية لهذه الاختبارات ومراعاة الدقة في التصحيح وفق المعايير المعتمدة .</a:t>
            </a:r>
            <a:r>
              <a:rPr lang="ar-SA" sz="2000" dirty="0"/>
              <a:t/>
            </a:r>
            <a:br>
              <a:rPr lang="ar-SA" sz="2000" dirty="0"/>
            </a:br>
            <a:endParaRPr lang="en-GH" sz="2000" dirty="0"/>
          </a:p>
        </p:txBody>
      </p:sp>
    </p:spTree>
    <p:extLst>
      <p:ext uri="{BB962C8B-B14F-4D97-AF65-F5344CB8AC3E}">
        <p14:creationId xmlns:p14="http://schemas.microsoft.com/office/powerpoint/2010/main" val="14551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365125"/>
            <a:ext cx="5918548" cy="5509582"/>
          </a:xfrm>
        </p:spPr>
        <p:txBody>
          <a:bodyPr>
            <a:normAutofit fontScale="90000"/>
          </a:bodyPr>
          <a:lstStyle/>
          <a:p>
            <a:pPr algn="r" rtl="1"/>
            <a:r>
              <a:rPr lang="ar-QA" b="1" dirty="0" smtClean="0">
                <a:solidFill>
                  <a:srgbClr val="FF0000"/>
                </a:solidFill>
              </a:rPr>
              <a:t>تشبيه </a:t>
            </a:r>
            <a:r>
              <a:rPr lang="ar-QA" dirty="0" smtClean="0"/>
              <a:t/>
            </a:r>
            <a:br>
              <a:rPr lang="ar-QA" dirty="0" smtClean="0"/>
            </a:br>
            <a:r>
              <a:rPr lang="ar-QA" dirty="0"/>
              <a:t/>
            </a:r>
            <a:br>
              <a:rPr lang="ar-QA" dirty="0"/>
            </a:br>
            <a:r>
              <a:rPr lang="ar-QA" dirty="0" smtClean="0"/>
              <a:t>إذا اعتبرنا المتعلمين هم النباتات التي تنمو في الحديقة، فإن :</a:t>
            </a:r>
            <a:br>
              <a:rPr lang="ar-QA" dirty="0" smtClean="0"/>
            </a:br>
            <a:r>
              <a:rPr lang="ar-QA" dirty="0" smtClean="0"/>
              <a:t/>
            </a:r>
            <a:br>
              <a:rPr lang="ar-QA" dirty="0" smtClean="0"/>
            </a:br>
            <a:r>
              <a:rPr lang="ar-QA" dirty="0" smtClean="0"/>
              <a:t>التقييم الختامي= طول النباتات مثلاً، إلا أنه لا يغير من طولها شيئًا.</a:t>
            </a:r>
            <a:br>
              <a:rPr lang="ar-QA" dirty="0" smtClean="0"/>
            </a:br>
            <a:r>
              <a:rPr lang="ar-QA" dirty="0" smtClean="0"/>
              <a:t/>
            </a:r>
            <a:br>
              <a:rPr lang="ar-QA" dirty="0" smtClean="0"/>
            </a:br>
            <a:r>
              <a:rPr lang="ar-QA" dirty="0" smtClean="0"/>
              <a:t>التقييم التكويني= سقاية النباتات وإضافة الأسمدة المناسبة لنمو تلك النباتات. </a:t>
            </a:r>
            <a:endParaRPr lang="en-US" dirty="0"/>
          </a:p>
        </p:txBody>
      </p:sp>
      <p:pic>
        <p:nvPicPr>
          <p:cNvPr id="9218" name="Picture 2" descr="Free Gardens Cliparts, Download Free Gardens Cliparts png images, Free 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755"/>
            <a:ext cx="19812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Gardens Cliparts, Download Free Gardens Cliparts png images, Free 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70755"/>
            <a:ext cx="19812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Gardens Cliparts, Download Free Gardens Cliparts png images, Free 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0755"/>
            <a:ext cx="19812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A0A13AB-D945-54E9-AD96-BBC56F2EF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49793"/>
              </p:ext>
            </p:extLst>
          </p:nvPr>
        </p:nvGraphicFramePr>
        <p:xfrm>
          <a:off x="842963" y="176741"/>
          <a:ext cx="11087100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985461313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1615004056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52954884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331058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H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ar-SA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التقييم التحصيلي / الختامي</a:t>
                      </a:r>
                    </a:p>
                    <a:p>
                      <a:pPr algn="ctr"/>
                      <a:r>
                        <a:rPr lang="en-GH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Of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H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     For Learning</a:t>
                      </a:r>
                      <a:r>
                        <a:rPr lang="ar-SA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التقييم التكويني</a:t>
                      </a:r>
                      <a:endParaRPr lang="en-US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marL="0" algn="ctr" defTabSz="914400" rtl="1" eaLnBrk="1" latinLnBrk="0" hangingPunct="1"/>
                      <a:endParaRPr lang="en-GH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GH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As Learning</a:t>
                      </a:r>
                      <a:r>
                        <a:rPr lang="ar-SA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       التعلم المعرفي </a:t>
                      </a:r>
                      <a:endParaRPr lang="en-GH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المقولة </a:t>
                      </a:r>
                      <a:endParaRPr lang="en-GH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80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اجراء تقييم بسيط لمعرفة قدرات الطلاب قبل البدء بالوحدة 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مراقبة الطلاب أثناء العمل في مجموعات بهدف اصدار تقرير أو جمع بيانات لوضعها في تقرير رسمي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متابعة سجلات القراءة الموجهة لدي الطالب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7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سؤال الطلاب كتابة أهم نقطة تعلموها خلال الحصة ولصقها على جدار الصف 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4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سؤال الطلاب استخدام الألوان حسب إشارة المرور لمعرفة مدى فهمهم للموضوع الذي يتم العمل عليه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02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استخدام تقييم لتحديد الفريق الذي سيعمل معه الطالب في الحصة المقبلة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9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إعطاء اطلاب 5-10 د في بداية كل حصة للإجابة والتعليق على الحصة السابقة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4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2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D560A8-5D27-BF76-4C9B-096B9BC0DC14}"/>
              </a:ext>
            </a:extLst>
          </p:cNvPr>
          <p:cNvSpPr txBox="1"/>
          <p:nvPr/>
        </p:nvSpPr>
        <p:spPr>
          <a:xfrm>
            <a:off x="765438" y="1360170"/>
            <a:ext cx="4455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800" dirty="0"/>
              <a:t>والآن اختر الرقم الذي يدل عل</a:t>
            </a:r>
            <a:r>
              <a:rPr lang="ar-LB" sz="2800" dirty="0"/>
              <a:t>ى معرفتك بعد هذه</a:t>
            </a:r>
            <a:r>
              <a:rPr lang="ar-SA" sz="2800" dirty="0"/>
              <a:t> الورشة </a:t>
            </a:r>
          </a:p>
          <a:p>
            <a:pPr marL="0" algn="r" defTabSz="914400" rtl="1" eaLnBrk="1" latinLnBrk="0" hangingPunct="1"/>
            <a:endParaRPr lang="ar-SA" sz="2800" dirty="0"/>
          </a:p>
          <a:p>
            <a:pPr marL="0" algn="r" defTabSz="914400" rtl="1" eaLnBrk="1" latinLnBrk="0" hangingPunct="1"/>
            <a:endParaRPr lang="ar-SA" dirty="0"/>
          </a:p>
          <a:p>
            <a:pPr marL="0" algn="r" defTabSz="914400" rtl="1" eaLnBrk="1" latinLnBrk="0" hangingPunct="1"/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2D102-2C84-C6BF-EC97-19F2A0E044FC}"/>
              </a:ext>
            </a:extLst>
          </p:cNvPr>
          <p:cNvSpPr txBox="1"/>
          <p:nvPr/>
        </p:nvSpPr>
        <p:spPr>
          <a:xfrm>
            <a:off x="1007103" y="531495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ولكم جزيل الشكر </a:t>
            </a:r>
            <a:endParaRPr lang="en-GH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B87BA7E-D013-00CF-85CB-A9B8CE1AE2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1F6F8F-7E8C-6F83-9A8D-9ABDEBF2FBDC}"/>
              </a:ext>
            </a:extLst>
          </p:cNvPr>
          <p:cNvSpPr txBox="1"/>
          <p:nvPr/>
        </p:nvSpPr>
        <p:spPr>
          <a:xfrm>
            <a:off x="2983752" y="2489874"/>
            <a:ext cx="5816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QA" altLang="en-GH" sz="3600" b="1" dirty="0" smtClean="0">
                <a:solidFill>
                  <a:srgbClr val="FF0000"/>
                </a:solidFill>
              </a:rPr>
              <a:t>ماذا تعرف عن </a:t>
            </a:r>
            <a:r>
              <a:rPr lang="ar-JO" altLang="en-GH" sz="3600" b="1" dirty="0" smtClean="0">
                <a:solidFill>
                  <a:srgbClr val="FF0000"/>
                </a:solidFill>
              </a:rPr>
              <a:t>التقييم </a:t>
            </a:r>
            <a:r>
              <a:rPr lang="ar-JO" altLang="en-GH" sz="3600" b="1" dirty="0">
                <a:solidFill>
                  <a:srgbClr val="FF0000"/>
                </a:solidFill>
              </a:rPr>
              <a:t>من أجل التعلم </a:t>
            </a:r>
            <a:r>
              <a:rPr lang="ar-QA" altLang="en-GH" sz="3600" b="1" dirty="0" smtClean="0">
                <a:solidFill>
                  <a:srgbClr val="FF0000"/>
                </a:solidFill>
              </a:rPr>
              <a:t>؟</a:t>
            </a:r>
            <a:endParaRPr lang="en-G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1F6F8F-7E8C-6F83-9A8D-9ABDEBF2FBDC}"/>
              </a:ext>
            </a:extLst>
          </p:cNvPr>
          <p:cNvSpPr txBox="1"/>
          <p:nvPr/>
        </p:nvSpPr>
        <p:spPr>
          <a:xfrm>
            <a:off x="3012628" y="497444"/>
            <a:ext cx="592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altLang="en-GH" sz="3600" b="1" dirty="0">
                <a:solidFill>
                  <a:srgbClr val="FF0000"/>
                </a:solidFill>
              </a:rPr>
              <a:t>التقييم من أجل التعلم (التقييم التكويني)</a:t>
            </a:r>
            <a:endParaRPr lang="en-GH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F45F2-6494-7E32-3FD5-7F1EB09C8E18}"/>
              </a:ext>
            </a:extLst>
          </p:cNvPr>
          <p:cNvSpPr txBox="1"/>
          <p:nvPr/>
        </p:nvSpPr>
        <p:spPr>
          <a:xfrm>
            <a:off x="4083484" y="1669260"/>
            <a:ext cx="766354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3200" dirty="0"/>
              <a:t>هو عملية </a:t>
            </a:r>
            <a:r>
              <a:rPr lang="ar-QA" sz="3200" dirty="0" smtClean="0"/>
              <a:t>منظمة </a:t>
            </a:r>
            <a:r>
              <a:rPr lang="ar-QA" sz="3200" dirty="0"/>
              <a:t>تحدث أثناء التدريس بهدف مساعدة المعلم والطالب لتحسين عملية التعلم ومعرفة مدى تقدم </a:t>
            </a:r>
            <a:r>
              <a:rPr lang="ar-QA" sz="3200" dirty="0" smtClean="0"/>
              <a:t>الطالب.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QA" sz="32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3200" dirty="0" smtClean="0"/>
              <a:t>المتعلّم: يستفيد من خلال التغذية الراجعة التي يقدّمها له هذا النوع من التقييم.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QA" sz="32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3200" dirty="0" smtClean="0"/>
              <a:t>المعلّم: يستفيد في تعديل وترشيق الدروس وفقًا لاحتياجات المتعلمين.</a:t>
            </a:r>
            <a:endParaRPr lang="ar-QA" sz="32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QA" altLang="en-GH" sz="3200" dirty="0">
              <a:solidFill>
                <a:srgbClr val="C00000"/>
              </a:solidFill>
            </a:endParaRPr>
          </a:p>
          <a:p>
            <a:pPr marL="342900" indent="-342900" algn="r" rtl="1" eaLnBrk="1" hangingPunct="1">
              <a:buFont typeface="Arial" panose="020B0604020202020204" pitchFamily="34" charset="0"/>
              <a:buChar char="•"/>
            </a:pPr>
            <a:endParaRPr lang="ar-JO" altLang="en-GH" sz="3200" dirty="0"/>
          </a:p>
          <a:p>
            <a:pPr marL="285750" indent="-285750" algn="r" rtl="1" eaLnBrk="1" hangingPunct="1">
              <a:buFont typeface="Arial" panose="020B0604020202020204" pitchFamily="34" charset="0"/>
              <a:buChar char="•"/>
            </a:pPr>
            <a:endParaRPr lang="en-GH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848EE8-C46B-34D2-917A-0574154F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6980" y="1472665"/>
            <a:ext cx="3001947" cy="28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1F6F8F-7E8C-6F83-9A8D-9ABDEBF2FBDC}"/>
              </a:ext>
            </a:extLst>
          </p:cNvPr>
          <p:cNvSpPr txBox="1"/>
          <p:nvPr/>
        </p:nvSpPr>
        <p:spPr>
          <a:xfrm>
            <a:off x="2983752" y="2489874"/>
            <a:ext cx="5844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QA" altLang="en-GH" sz="3600" b="1" dirty="0" smtClean="0">
                <a:solidFill>
                  <a:srgbClr val="FF0000"/>
                </a:solidFill>
              </a:rPr>
              <a:t>سمّ بعض أدوات </a:t>
            </a:r>
            <a:r>
              <a:rPr lang="ar-JO" altLang="en-GH" sz="3600" b="1" dirty="0" smtClean="0">
                <a:solidFill>
                  <a:srgbClr val="FF0000"/>
                </a:solidFill>
              </a:rPr>
              <a:t>التقييم </a:t>
            </a:r>
            <a:r>
              <a:rPr lang="ar-JO" altLang="en-GH" sz="3600" b="1" dirty="0">
                <a:solidFill>
                  <a:srgbClr val="FF0000"/>
                </a:solidFill>
              </a:rPr>
              <a:t>من أجل التعلم </a:t>
            </a:r>
            <a:endParaRPr lang="en-G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QA" sz="3600" b="1" dirty="0" smtClean="0">
                <a:solidFill>
                  <a:srgbClr val="FF0000"/>
                </a:solidFill>
              </a:rPr>
              <a:t>استراتيجيات التقييم من أجل التعلّم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6518" y="1690689"/>
            <a:ext cx="3773103" cy="15592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/>
              <a:t>مشاركة توقعات التعلّم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324809" y="1690688"/>
            <a:ext cx="3773103" cy="155929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/>
              <a:t>استخلاص الأدلة  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324809" y="3630353"/>
            <a:ext cx="3773103" cy="15592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/>
              <a:t>التغذية الراجعة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6244006" y="3630354"/>
            <a:ext cx="3773103" cy="155929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/>
              <a:t>تقييم الأقران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33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6501A-4CA9-B6BD-394B-A6BC08DE8720}"/>
              </a:ext>
            </a:extLst>
          </p:cNvPr>
          <p:cNvSpPr txBox="1"/>
          <p:nvPr/>
        </p:nvSpPr>
        <p:spPr>
          <a:xfrm>
            <a:off x="2818546" y="142290"/>
            <a:ext cx="614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QA" sz="3200" b="1" dirty="0" smtClean="0">
                <a:solidFill>
                  <a:srgbClr val="FF0000"/>
                </a:solidFill>
              </a:rPr>
              <a:t>أمثلة حول أدوات التقييم من أجل التعلّم</a:t>
            </a:r>
            <a:endParaRPr lang="en-GH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F1FC5-D0D6-7844-C058-8CAAB18940BA}"/>
              </a:ext>
            </a:extLst>
          </p:cNvPr>
          <p:cNvSpPr txBox="1"/>
          <p:nvPr/>
        </p:nvSpPr>
        <p:spPr>
          <a:xfrm>
            <a:off x="786611" y="631117"/>
            <a:ext cx="3091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ar-JO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التقييم النصفي للوحدة</a:t>
            </a:r>
          </a:p>
          <a:p>
            <a:pPr marL="0" algn="r" defTabSz="914400" rtl="1" eaLnBrk="1" latinLnBrk="0" hangingPunct="1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Formative assessment </a:t>
            </a:r>
            <a:endParaRPr lang="en-GH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B8B951-BF68-0CAB-1BEA-F51C4589F777}"/>
              </a:ext>
            </a:extLst>
          </p:cNvPr>
          <p:cNvSpPr txBox="1">
            <a:spLocks noChangeArrowheads="1"/>
          </p:cNvSpPr>
          <p:nvPr/>
        </p:nvSpPr>
        <p:spPr>
          <a:xfrm>
            <a:off x="4808257" y="1778130"/>
            <a:ext cx="6753265" cy="2042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Tx/>
              <a:buNone/>
            </a:pPr>
            <a:r>
              <a:rPr lang="ar-JO" altLang="en-GH" sz="3200" dirty="0"/>
              <a:t>    إنَّ إجراء التقييم في نهاية الوحدة قد لا يتيح لك وقتاً كافياً لمراجعة النقاط الصعبة التي لم يفهمها الطلبة، أو النقاط التي يحمل الطلبة في أذهانهم حولها مفاهيم خاطئة</a:t>
            </a:r>
            <a:r>
              <a:rPr lang="en-GB" altLang="en-GH" sz="3200" dirty="0"/>
              <a:t>.</a:t>
            </a:r>
          </a:p>
          <a:p>
            <a:pPr algn="r">
              <a:buFontTx/>
              <a:buNone/>
            </a:pPr>
            <a:endParaRPr lang="en-GB" altLang="en-GH" sz="3200" dirty="0"/>
          </a:p>
        </p:txBody>
      </p:sp>
      <p:pic>
        <p:nvPicPr>
          <p:cNvPr id="7" name="Picture 6" descr="http://carrieanddanielle.com/wp-content/uploads/2008/07/grouse-grind-three-quarter-mark.jpg">
            <a:extLst>
              <a:ext uri="{FF2B5EF4-FFF2-40B4-BE49-F238E27FC236}">
                <a16:creationId xmlns:a16="http://schemas.microsoft.com/office/drawing/2014/main" id="{4BC29F60-296A-C9E1-AF27-0F678EA2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9" y="1366166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972603" y="5678905"/>
            <a:ext cx="2465671" cy="8758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>
                <a:solidFill>
                  <a:schemeClr val="tx1"/>
                </a:solidFill>
              </a:rPr>
              <a:t>استخلاص الأدلة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2875" y="5678905"/>
            <a:ext cx="2465671" cy="8758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>
                <a:solidFill>
                  <a:schemeClr val="tx1"/>
                </a:solidFill>
              </a:rPr>
              <a:t>التغذية الراجعة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5F70A5-F5E0-FD05-225F-13B11C058CFC}"/>
              </a:ext>
            </a:extLst>
          </p:cNvPr>
          <p:cNvSpPr txBox="1"/>
          <p:nvPr/>
        </p:nvSpPr>
        <p:spPr>
          <a:xfrm>
            <a:off x="9504998" y="1655564"/>
            <a:ext cx="21631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JO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نجمتان وأمنية</a:t>
            </a:r>
            <a:endParaRPr lang="en-US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r" defTabSz="914400" rtl="1" eaLnBrk="1" latinLnBrk="0" hangingPunct="1"/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stars&amp; One wish </a:t>
            </a:r>
            <a:r>
              <a:rPr lang="ar-JO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H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طوابع تعليمية ذاتية الحبر من ترودات برينتي 4933 &quot;نجمتين وأمنية&quot; :  Amazon.ae: المنتجات المكتبية">
            <a:extLst>
              <a:ext uri="{FF2B5EF4-FFF2-40B4-BE49-F238E27FC236}">
                <a16:creationId xmlns:a16="http://schemas.microsoft.com/office/drawing/2014/main" id="{6ECB5DB0-F6AC-8E3E-4FFE-87026096F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868680"/>
            <a:ext cx="4880017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CFDE748-0350-AB0C-C39E-B81C29D4FE89}"/>
              </a:ext>
            </a:extLst>
          </p:cNvPr>
          <p:cNvSpPr txBox="1">
            <a:spLocks noChangeArrowheads="1"/>
          </p:cNvSpPr>
          <p:nvPr/>
        </p:nvSpPr>
        <p:spPr>
          <a:xfrm>
            <a:off x="5189220" y="1463358"/>
            <a:ext cx="449199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Tx/>
              <a:buNone/>
            </a:pPr>
            <a:r>
              <a:rPr lang="ar-JO" altLang="en-GH" sz="2400" dirty="0"/>
              <a:t>   عندما يقوم الطلبة بتقييم أعمالهم؛ اطلب منهم أن يمنحوا أنفسهم  نجمتين وأمنية.</a:t>
            </a:r>
            <a:r>
              <a:rPr lang="en-GB" altLang="en-GH" sz="2400" dirty="0"/>
              <a:t> </a:t>
            </a:r>
            <a:endParaRPr lang="ar-JO" altLang="en-GH" sz="2400" dirty="0"/>
          </a:p>
          <a:p>
            <a:pPr algn="r" rtl="1">
              <a:buFontTx/>
              <a:buNone/>
            </a:pPr>
            <a:endParaRPr lang="ar-JO" altLang="en-GH" sz="2400" dirty="0"/>
          </a:p>
          <a:p>
            <a:pPr algn="r" rtl="1">
              <a:buFontTx/>
              <a:buNone/>
            </a:pPr>
            <a:r>
              <a:rPr lang="ar-JO" altLang="en-GH" sz="2400" dirty="0"/>
              <a:t>   نجمتان = هناك شيئان تم اكتسابهما في العمل</a:t>
            </a:r>
          </a:p>
          <a:p>
            <a:pPr algn="r" rtl="1">
              <a:buFontTx/>
              <a:buNone/>
            </a:pPr>
            <a:endParaRPr lang="ar-JO" altLang="en-GH" sz="2400" dirty="0"/>
          </a:p>
          <a:p>
            <a:pPr algn="r" rtl="1">
              <a:buFontTx/>
              <a:buNone/>
            </a:pPr>
            <a:r>
              <a:rPr lang="ar-JO" altLang="en-GH" sz="2400" dirty="0"/>
              <a:t>  أمنية = هدف ؛ مفهوم أو عمل يمكن تحسينه ليصبح نتاجه وتحصيله أفضل </a:t>
            </a:r>
            <a:endParaRPr lang="en-GB" altLang="en-GH" sz="2400" dirty="0"/>
          </a:p>
          <a:p>
            <a:pPr>
              <a:buFontTx/>
              <a:buNone/>
            </a:pPr>
            <a:endParaRPr lang="en-GB" altLang="en-GH" sz="1800" dirty="0"/>
          </a:p>
          <a:p>
            <a:pPr>
              <a:buFontTx/>
              <a:buNone/>
            </a:pPr>
            <a:endParaRPr lang="en-GB" altLang="en-GH" sz="1800" dirty="0"/>
          </a:p>
        </p:txBody>
      </p:sp>
    </p:spTree>
    <p:extLst>
      <p:ext uri="{BB962C8B-B14F-4D97-AF65-F5344CB8AC3E}">
        <p14:creationId xmlns:p14="http://schemas.microsoft.com/office/powerpoint/2010/main" val="25430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5F70A5-F5E0-FD05-225F-13B11C058CFC}"/>
              </a:ext>
            </a:extLst>
          </p:cNvPr>
          <p:cNvSpPr txBox="1"/>
          <p:nvPr/>
        </p:nvSpPr>
        <p:spPr>
          <a:xfrm>
            <a:off x="9851508" y="5322789"/>
            <a:ext cx="21631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JO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نجمتان وأمنية</a:t>
            </a:r>
            <a:endParaRPr lang="en-US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r" defTabSz="914400" rtl="1" eaLnBrk="1" latinLnBrk="0" hangingPunct="1"/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stars&amp; One wish </a:t>
            </a:r>
            <a:r>
              <a:rPr lang="ar-JO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H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طوابع تعليمية ذاتية الحبر من ترودات برينتي 4933 &quot;نجمتين وأمنية&quot; :  Amazon.ae: المنتجات المكتبية">
            <a:extLst>
              <a:ext uri="{FF2B5EF4-FFF2-40B4-BE49-F238E27FC236}">
                <a16:creationId xmlns:a16="http://schemas.microsoft.com/office/drawing/2014/main" id="{6ECB5DB0-F6AC-8E3E-4FFE-87026096F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45" y="87382"/>
            <a:ext cx="6452461" cy="67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29404" y="1286231"/>
            <a:ext cx="254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b="1" dirty="0" smtClean="0"/>
              <a:t>أحببت....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b="1" dirty="0" smtClean="0"/>
              <a:t>أعجبني....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b="1" dirty="0" smtClean="0"/>
              <a:t>قمت بعمل رائع عندما ...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83906" y="270569"/>
            <a:ext cx="29473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QA" b="1" dirty="0" smtClean="0">
                <a:solidFill>
                  <a:srgbClr val="C00000"/>
                </a:solidFill>
              </a:rPr>
              <a:t>قالب يمكن للمعلم توظيفه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221" y="1411174"/>
            <a:ext cx="254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b="1" dirty="0" smtClean="0"/>
              <a:t>كانت فكرة متميزة أنك....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b="1" dirty="0" smtClean="0"/>
              <a:t>كان مثيرًا للاهتمام ....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b="1" dirty="0" smtClean="0"/>
              <a:t>لفت انتباهي...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9667" y="5091956"/>
            <a:ext cx="4208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b="1" dirty="0" smtClean="0"/>
              <a:t>ما رأيك لو تضيف.... 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b="1" dirty="0" smtClean="0"/>
              <a:t>ربما يمكنك اختتام عرضك من خلال....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b="1" dirty="0" smtClean="0"/>
              <a:t>أقترح أن ...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5774" y="5844412"/>
            <a:ext cx="2465671" cy="8758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800" dirty="0" smtClean="0">
                <a:solidFill>
                  <a:schemeClr val="tx1"/>
                </a:solidFill>
              </a:rPr>
              <a:t>التغذية الراجعة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{B79EE50C-7978-A642-8303-AE487C544F09}tf10001120</Template>
  <TotalTime>5484</TotalTime>
  <Words>1232</Words>
  <Application>Microsoft Office PowerPoint</Application>
  <PresentationFormat>Widescreen</PresentationFormat>
  <Paragraphs>183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Droid Sans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استراتيجيات التقييم من أجل التعلّم </vt:lpstr>
      <vt:lpstr>PowerPoint Presentation</vt:lpstr>
      <vt:lpstr>PowerPoint Presentation</vt:lpstr>
      <vt:lpstr>PowerPoint Presentation</vt:lpstr>
      <vt:lpstr>معايير النجاح  Success Criteria</vt:lpstr>
      <vt:lpstr>PowerPoint Presentation</vt:lpstr>
      <vt:lpstr>تقييم الأقران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استراتيجيات التقييم من أجل التعلّم </vt:lpstr>
      <vt:lpstr>PowerPoint Presentation</vt:lpstr>
      <vt:lpstr>التقييم الذاتي </vt:lpstr>
      <vt:lpstr>التفكير بصوت مرتفع </vt:lpstr>
      <vt:lpstr>PowerPoint Presentation</vt:lpstr>
      <vt:lpstr>تشبيه   إذا اعتبرنا المتعلمين هم النباتات التي تنمو في الحديقة، فإن :  التقييم الختامي= طول النباتات مثلاً، إلا أنه لا يغير من طولها شيئًا.  التقييم التكويني= سقاية النباتات وإضافة الأسمدة المناسبة لنمو تلك النباتات.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Norma Abdulrahman Ghamrawi</cp:lastModifiedBy>
  <cp:revision>53</cp:revision>
  <dcterms:created xsi:type="dcterms:W3CDTF">2023-02-03T12:34:51Z</dcterms:created>
  <dcterms:modified xsi:type="dcterms:W3CDTF">2023-02-17T15:39:57Z</dcterms:modified>
</cp:coreProperties>
</file>